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7" r:id="rId2"/>
    <p:sldId id="4954" r:id="rId3"/>
    <p:sldId id="302" r:id="rId4"/>
    <p:sldId id="258" r:id="rId5"/>
    <p:sldId id="260" r:id="rId6"/>
    <p:sldId id="4949" r:id="rId7"/>
    <p:sldId id="5045" r:id="rId8"/>
    <p:sldId id="5046" r:id="rId9"/>
    <p:sldId id="4946" r:id="rId10"/>
    <p:sldId id="5016" r:id="rId11"/>
    <p:sldId id="5025" r:id="rId12"/>
    <p:sldId id="5026" r:id="rId13"/>
    <p:sldId id="5047" r:id="rId14"/>
    <p:sldId id="5038" r:id="rId15"/>
    <p:sldId id="5048" r:id="rId16"/>
    <p:sldId id="5039" r:id="rId17"/>
    <p:sldId id="4958" r:id="rId18"/>
    <p:sldId id="5028" r:id="rId19"/>
    <p:sldId id="5042" r:id="rId20"/>
    <p:sldId id="5041" r:id="rId21"/>
    <p:sldId id="5043" r:id="rId22"/>
    <p:sldId id="5044" r:id="rId23"/>
    <p:sldId id="5012" r:id="rId24"/>
    <p:sldId id="5033" r:id="rId25"/>
    <p:sldId id="5037" r:id="rId26"/>
    <p:sldId id="5036" r:id="rId27"/>
    <p:sldId id="5035" r:id="rId28"/>
    <p:sldId id="5011" r:id="rId29"/>
    <p:sldId id="5030" r:id="rId30"/>
    <p:sldId id="5031" r:id="rId31"/>
    <p:sldId id="5017" r:id="rId32"/>
    <p:sldId id="5029" r:id="rId33"/>
    <p:sldId id="5049" r:id="rId34"/>
    <p:sldId id="5040" r:id="rId35"/>
    <p:sldId id="5034" r:id="rId36"/>
    <p:sldId id="5018" r:id="rId37"/>
    <p:sldId id="5007" r:id="rId38"/>
    <p:sldId id="5019" r:id="rId39"/>
    <p:sldId id="5009" r:id="rId40"/>
    <p:sldId id="5015" r:id="rId41"/>
    <p:sldId id="5008" r:id="rId42"/>
    <p:sldId id="5013" r:id="rId43"/>
    <p:sldId id="5014" r:id="rId44"/>
    <p:sldId id="5023" r:id="rId45"/>
    <p:sldId id="5022" r:id="rId46"/>
    <p:sldId id="4950" r:id="rId47"/>
    <p:sldId id="4926" r:id="rId48"/>
    <p:sldId id="4994" r:id="rId49"/>
    <p:sldId id="4928" r:id="rId50"/>
    <p:sldId id="4995" r:id="rId51"/>
    <p:sldId id="4929" r:id="rId52"/>
    <p:sldId id="4930" r:id="rId53"/>
    <p:sldId id="4931" r:id="rId54"/>
    <p:sldId id="4932" r:id="rId55"/>
    <p:sldId id="4956" r:id="rId56"/>
    <p:sldId id="4999" r:id="rId57"/>
    <p:sldId id="5024" r:id="rId58"/>
    <p:sldId id="5000" r:id="rId59"/>
    <p:sldId id="5001" r:id="rId60"/>
    <p:sldId id="5002" r:id="rId61"/>
    <p:sldId id="5003" r:id="rId62"/>
    <p:sldId id="5004" r:id="rId63"/>
    <p:sldId id="5005" r:id="rId64"/>
    <p:sldId id="5006" r:id="rId65"/>
    <p:sldId id="303" r:id="rId66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" id="{A6DA35F6-BD05-41BA-9E24-D9DCE1E747D9}">
          <p14:sldIdLst>
            <p14:sldId id="257"/>
            <p14:sldId id="4954"/>
            <p14:sldId id="302"/>
            <p14:sldId id="258"/>
            <p14:sldId id="260"/>
            <p14:sldId id="4949"/>
            <p14:sldId id="5045"/>
            <p14:sldId id="5046"/>
            <p14:sldId id="4946"/>
            <p14:sldId id="5016"/>
            <p14:sldId id="5025"/>
            <p14:sldId id="5026"/>
            <p14:sldId id="5047"/>
            <p14:sldId id="5038"/>
            <p14:sldId id="5048"/>
            <p14:sldId id="5039"/>
            <p14:sldId id="4958"/>
            <p14:sldId id="5028"/>
            <p14:sldId id="5042"/>
            <p14:sldId id="5041"/>
            <p14:sldId id="5043"/>
            <p14:sldId id="5044"/>
            <p14:sldId id="5012"/>
            <p14:sldId id="5033"/>
            <p14:sldId id="5037"/>
            <p14:sldId id="5036"/>
            <p14:sldId id="5035"/>
            <p14:sldId id="5011"/>
            <p14:sldId id="5030"/>
            <p14:sldId id="5031"/>
            <p14:sldId id="5017"/>
            <p14:sldId id="5029"/>
            <p14:sldId id="5049"/>
            <p14:sldId id="5040"/>
            <p14:sldId id="5034"/>
            <p14:sldId id="5018"/>
            <p14:sldId id="5007"/>
            <p14:sldId id="5019"/>
            <p14:sldId id="5009"/>
            <p14:sldId id="5015"/>
            <p14:sldId id="5008"/>
            <p14:sldId id="5013"/>
            <p14:sldId id="5014"/>
          </p14:sldIdLst>
        </p14:section>
        <p14:section name="About the Exam" id="{A66F3580-39C2-4FB3-BD3D-23F81ACFAF99}">
          <p14:sldIdLst>
            <p14:sldId id="5023"/>
            <p14:sldId id="5022"/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4"/>
            <p14:sldId id="5000"/>
            <p14:sldId id="5001"/>
            <p14:sldId id="5002"/>
            <p14:sldId id="5003"/>
            <p14:sldId id="5004"/>
            <p14:sldId id="5005"/>
            <p14:sldId id="5006"/>
          </p14:sldIdLst>
        </p14:section>
        <p14:section name="Closing" id="{A30AD725-1F83-483A-B2A2-10606E0AD1C5}">
          <p14:sldIdLst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03" d="100"/>
          <a:sy n="103" d="100"/>
        </p:scale>
        <p:origin x="72" y="82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37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3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03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02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22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30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519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5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9494" y="-81481"/>
            <a:ext cx="5504506" cy="1113576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Exam AI-100: Designing and Implementing an Azure AI Solution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BAF88-2BDC-4C38-B21E-60EC4813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04" y="1227514"/>
            <a:ext cx="3039658" cy="30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 Terminology</a:t>
            </a:r>
          </a:p>
        </p:txBody>
      </p:sp>
    </p:spTree>
    <p:extLst>
      <p:ext uri="{BB962C8B-B14F-4D97-AF65-F5344CB8AC3E}">
        <p14:creationId xmlns:p14="http://schemas.microsoft.com/office/powerpoint/2010/main" val="765838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(AI)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technique that enables computers to mimic human intelligence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BDA74-851D-405B-ABC5-8900A380A2A2}"/>
              </a:ext>
            </a:extLst>
          </p:cNvPr>
          <p:cNvSpPr txBox="1"/>
          <p:nvPr/>
        </p:nvSpPr>
        <p:spPr>
          <a:xfrm>
            <a:off x="6932605" y="4753479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https://timw.info/2bdb4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B808C-2B26-447D-8CC5-25AABD0D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7" y="2243200"/>
            <a:ext cx="8714286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5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AI that includes techniques that enable machines to improve at tasks with experience.</a:t>
            </a:r>
          </a:p>
          <a:p>
            <a:r>
              <a:rPr lang="en-US" dirty="0"/>
              <a:t>Supervised</a:t>
            </a:r>
          </a:p>
          <a:p>
            <a:pPr lvl="1"/>
            <a:r>
              <a:rPr lang="en-US" dirty="0"/>
              <a:t>Regression (prediction)</a:t>
            </a:r>
          </a:p>
          <a:p>
            <a:pPr lvl="1"/>
            <a:r>
              <a:rPr lang="en-US" dirty="0"/>
              <a:t>Classification</a:t>
            </a:r>
          </a:p>
          <a:p>
            <a:r>
              <a:rPr lang="en-US" dirty="0"/>
              <a:t>Unsupervised</a:t>
            </a:r>
          </a:p>
          <a:p>
            <a:pPr lvl="1"/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403515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AI Schema</a:t>
            </a:r>
          </a:p>
        </p:txBody>
      </p:sp>
      <p:pic>
        <p:nvPicPr>
          <p:cNvPr id="12290" name="Picture 2" descr="Relationship diagram: AI vs. machine learning vs. deep learning">
            <a:extLst>
              <a:ext uri="{FF2B5EF4-FFF2-40B4-BE49-F238E27FC236}">
                <a16:creationId xmlns:a16="http://schemas.microsoft.com/office/drawing/2014/main" id="{77B58FBD-9C28-4262-88BF-DB9105A6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4" y="681038"/>
            <a:ext cx="6124575" cy="423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https://timw.info/c7769</a:t>
            </a:r>
          </a:p>
        </p:txBody>
      </p:sp>
    </p:spTree>
    <p:extLst>
      <p:ext uri="{BB962C8B-B14F-4D97-AF65-F5344CB8AC3E}">
        <p14:creationId xmlns:p14="http://schemas.microsoft.com/office/powerpoint/2010/main" val="148565496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https://timw.info/a850d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  <p:pic>
        <p:nvPicPr>
          <p:cNvPr id="6146" name="Picture 2" descr="How does REST API work?">
            <a:extLst>
              <a:ext uri="{FF2B5EF4-FFF2-40B4-BE49-F238E27FC236}">
                <a16:creationId xmlns:a16="http://schemas.microsoft.com/office/drawing/2014/main" id="{D530515A-4AAC-43BC-86B0-E10CC9039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838"/>
            <a:ext cx="9144000" cy="36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5AB2EA-8F7D-41BD-90F8-76928BE1BA90}"/>
              </a:ext>
            </a:extLst>
          </p:cNvPr>
          <p:cNvSpPr/>
          <p:nvPr/>
        </p:nvSpPr>
        <p:spPr>
          <a:xfrm>
            <a:off x="3070724" y="4317955"/>
            <a:ext cx="3005847" cy="6272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3536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https://timw.info/cc6b1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HTTP Methods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13C2CD9-4CD5-4571-87DC-BFB130175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94" y="918939"/>
            <a:ext cx="8645011" cy="3558398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33626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010059" y="4853656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https://timw.info/d7a91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0C9DAC-621B-43BB-AA3A-D723F88E8009}"/>
              </a:ext>
            </a:extLst>
          </p:cNvPr>
          <p:cNvGrpSpPr/>
          <p:nvPr/>
        </p:nvGrpSpPr>
        <p:grpSpPr>
          <a:xfrm>
            <a:off x="206452" y="1"/>
            <a:ext cx="8731096" cy="4662534"/>
            <a:chOff x="524519" y="569894"/>
            <a:chExt cx="8094962" cy="4154506"/>
          </a:xfrm>
        </p:grpSpPr>
        <p:pic>
          <p:nvPicPr>
            <p:cNvPr id="7170" name="Picture 2" descr="Image for post">
              <a:extLst>
                <a:ext uri="{FF2B5EF4-FFF2-40B4-BE49-F238E27FC236}">
                  <a16:creationId xmlns:a16="http://schemas.microsoft.com/office/drawing/2014/main" id="{56FA79FD-E688-4799-AABD-A39150806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53" y="569894"/>
              <a:ext cx="8079228" cy="4154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19EA1B-D80F-4551-B0AF-C0E202B6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519" y="569894"/>
              <a:ext cx="5378340" cy="630261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</p:spTree>
    <p:extLst>
      <p:ext uri="{BB962C8B-B14F-4D97-AF65-F5344CB8AC3E}">
        <p14:creationId xmlns:p14="http://schemas.microsoft.com/office/powerpoint/2010/main" val="115119464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Technology Stack Overview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Spark on Azure (</a:t>
            </a:r>
            <a:r>
              <a:rPr lang="en-US" dirty="0" err="1"/>
              <a:t>MMLSpark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HDInsight</a:t>
            </a:r>
          </a:p>
          <a:p>
            <a:pPr lvl="1"/>
            <a:r>
              <a:rPr lang="en-US" dirty="0"/>
              <a:t>Databricks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</a:t>
            </a:r>
          </a:p>
          <a:p>
            <a:r>
              <a:rPr lang="en-US" dirty="0"/>
              <a:t>Azure Cognitive Search</a:t>
            </a:r>
          </a:p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1244620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Vision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Computer Vision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Face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Video Indexer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Speech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Speech to Text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Speaker Recognition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Speech Translation</a:t>
            </a:r>
          </a:p>
        </p:txBody>
      </p:sp>
    </p:spTree>
    <p:extLst>
      <p:ext uri="{BB962C8B-B14F-4D97-AF65-F5344CB8AC3E}">
        <p14:creationId xmlns:p14="http://schemas.microsoft.com/office/powerpoint/2010/main" val="3166386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Language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Text Analytics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LUIS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Decision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Content Moderator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Search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Bing Search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</a:t>
            </a:r>
            <a:r>
              <a:rPr lang="en-US" b="0" dirty="0">
                <a:solidFill>
                  <a:srgbClr val="000000"/>
                </a:solidFill>
                <a:effectLst/>
                <a:latin typeface="Cascadia Code Mono PL, Consolas,  Courier New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Bing Statistics</a:t>
            </a:r>
          </a:p>
        </p:txBody>
      </p:sp>
    </p:spTree>
    <p:extLst>
      <p:ext uri="{BB962C8B-B14F-4D97-AF65-F5344CB8AC3E}">
        <p14:creationId xmlns:p14="http://schemas.microsoft.com/office/powerpoint/2010/main" val="927007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Related Services</a:t>
            </a:r>
          </a:p>
        </p:txBody>
      </p:sp>
    </p:spTree>
    <p:extLst>
      <p:ext uri="{BB962C8B-B14F-4D97-AF65-F5344CB8AC3E}">
        <p14:creationId xmlns:p14="http://schemas.microsoft.com/office/powerpoint/2010/main" val="2916094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https://timw.info/22bfc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Key Vault</a:t>
            </a:r>
          </a:p>
        </p:txBody>
      </p:sp>
      <p:pic>
        <p:nvPicPr>
          <p:cNvPr id="9218" name="Picture 2" descr="Certificates are complex">
            <a:extLst>
              <a:ext uri="{FF2B5EF4-FFF2-40B4-BE49-F238E27FC236}">
                <a16:creationId xmlns:a16="http://schemas.microsoft.com/office/drawing/2014/main" id="{E8C61E29-DBAC-4FBF-BD02-792B42E97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54" y="621960"/>
            <a:ext cx="5381625" cy="42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4118DDA-2B3B-4836-9E5E-B2E397E87C45}"/>
              </a:ext>
            </a:extLst>
          </p:cNvPr>
          <p:cNvSpPr/>
          <p:nvPr/>
        </p:nvSpPr>
        <p:spPr>
          <a:xfrm>
            <a:off x="457200" y="3403600"/>
            <a:ext cx="3632200" cy="393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 delete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695091-B55B-4F63-9361-A8992B3B51ED}"/>
              </a:ext>
            </a:extLst>
          </p:cNvPr>
          <p:cNvSpPr/>
          <p:nvPr/>
        </p:nvSpPr>
        <p:spPr>
          <a:xfrm>
            <a:off x="457200" y="4118125"/>
            <a:ext cx="3632200" cy="393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Purge protection</a:t>
            </a:r>
          </a:p>
        </p:txBody>
      </p:sp>
    </p:spTree>
    <p:extLst>
      <p:ext uri="{BB962C8B-B14F-4D97-AF65-F5344CB8AC3E}">
        <p14:creationId xmlns:p14="http://schemas.microsoft.com/office/powerpoint/2010/main" val="115432253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AKS</a:t>
            </a:r>
          </a:p>
        </p:txBody>
      </p:sp>
      <p:pic>
        <p:nvPicPr>
          <p:cNvPr id="5122" name="Picture 2" descr="Architecture diagram">
            <a:extLst>
              <a:ext uri="{FF2B5EF4-FFF2-40B4-BE49-F238E27FC236}">
                <a16:creationId xmlns:a16="http://schemas.microsoft.com/office/drawing/2014/main" id="{2C37E270-2193-4BE9-AA50-1ADD90FF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90" y="658897"/>
            <a:ext cx="6250019" cy="428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18907" y="4759051"/>
            <a:ext cx="272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https://timw.info/2b505</a:t>
            </a:r>
          </a:p>
        </p:txBody>
      </p:sp>
    </p:spTree>
    <p:extLst>
      <p:ext uri="{BB962C8B-B14F-4D97-AF65-F5344CB8AC3E}">
        <p14:creationId xmlns:p14="http://schemas.microsoft.com/office/powerpoint/2010/main" val="2389883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https://timw.info/1c670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AKS Scaling</a:t>
            </a:r>
          </a:p>
        </p:txBody>
      </p:sp>
      <p:pic>
        <p:nvPicPr>
          <p:cNvPr id="1026" name="Picture 2" descr="The cluster autoscaler and horizontal pod autoscaler often work together to support the required application demands">
            <a:extLst>
              <a:ext uri="{FF2B5EF4-FFF2-40B4-BE49-F238E27FC236}">
                <a16:creationId xmlns:a16="http://schemas.microsoft.com/office/drawing/2014/main" id="{D6B3E56A-5E5E-4680-BD8B-E5915512F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870" y="1097544"/>
            <a:ext cx="6214259" cy="327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60754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https://timw.info/e25e0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Real-Time Recommendation API</a:t>
            </a:r>
          </a:p>
        </p:txBody>
      </p:sp>
      <p:pic>
        <p:nvPicPr>
          <p:cNvPr id="5122" name="Picture 2" descr="Architecture of a machine learning model for training movie recommendations">
            <a:extLst>
              <a:ext uri="{FF2B5EF4-FFF2-40B4-BE49-F238E27FC236}">
                <a16:creationId xmlns:a16="http://schemas.microsoft.com/office/drawing/2014/main" id="{31A78564-5C48-4711-BD61-CA537F85A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607" y="668263"/>
            <a:ext cx="6228785" cy="40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771B8A-D7A7-45EF-B5F1-BF5776F1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" y="4573429"/>
            <a:ext cx="4641969" cy="54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3255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https://timw.info/65a44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Cosmos DB Request Units</a:t>
            </a:r>
          </a:p>
        </p:txBody>
      </p:sp>
      <p:pic>
        <p:nvPicPr>
          <p:cNvPr id="4098" name="Picture 2" descr="Database operations consume Request Units">
            <a:extLst>
              <a:ext uri="{FF2B5EF4-FFF2-40B4-BE49-F238E27FC236}">
                <a16:creationId xmlns:a16="http://schemas.microsoft.com/office/drawing/2014/main" id="{275D5909-1FCB-4383-A97A-B6E212D64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4" y="624553"/>
            <a:ext cx="7162965" cy="414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56656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https://timw.info/2c1f8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Cosmos DB Partitioning</a:t>
            </a:r>
          </a:p>
        </p:txBody>
      </p:sp>
      <p:pic>
        <p:nvPicPr>
          <p:cNvPr id="3076" name="Picture 4" descr="An image that demonstrates Azure Cosmos DB partitioning">
            <a:extLst>
              <a:ext uri="{FF2B5EF4-FFF2-40B4-BE49-F238E27FC236}">
                <a16:creationId xmlns:a16="http://schemas.microsoft.com/office/drawing/2014/main" id="{1D1473C2-4F8C-46B1-A617-02BB7754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49" y="620897"/>
            <a:ext cx="6011501" cy="410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56054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Image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https://timw.info/caa25</a:t>
            </a:r>
          </a:p>
        </p:txBody>
      </p:sp>
      <p:pic>
        <p:nvPicPr>
          <p:cNvPr id="4098" name="Picture 2" descr="Architecture for image classification">
            <a:extLst>
              <a:ext uri="{FF2B5EF4-FFF2-40B4-BE49-F238E27FC236}">
                <a16:creationId xmlns:a16="http://schemas.microsoft.com/office/drawing/2014/main" id="{9EA001D7-F219-4DC9-BD1A-1AFB5D09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37" y="636019"/>
            <a:ext cx="6171525" cy="40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Newsfeed Ingestion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C3083825-45F6-419C-8D3D-9CBF915B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79" y="560553"/>
            <a:ext cx="3752238" cy="44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https://timw.info/c0015</a:t>
            </a:r>
          </a:p>
        </p:txBody>
      </p:sp>
    </p:spTree>
    <p:extLst>
      <p:ext uri="{BB962C8B-B14F-4D97-AF65-F5344CB8AC3E}">
        <p14:creationId xmlns:p14="http://schemas.microsoft.com/office/powerpoint/2010/main" val="3043782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timw.info/ai100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https://timw.info/3f2c0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57685F48-D2BE-4A22-8D4F-37B07E9A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025"/>
            <a:ext cx="9144000" cy="39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073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67725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https://timw.info/f82d3</a:t>
            </a:r>
          </a:p>
        </p:txBody>
      </p:sp>
      <p:pic>
        <p:nvPicPr>
          <p:cNvPr id="2" name="Picture 2" descr="Architecture &amp; key concepts - Azure Machine Learning | Microsoft Docs">
            <a:extLst>
              <a:ext uri="{FF2B5EF4-FFF2-40B4-BE49-F238E27FC236}">
                <a16:creationId xmlns:a16="http://schemas.microsoft.com/office/drawing/2014/main" id="{F4847738-0397-427B-8CC8-A7057E8E9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90" y="1063881"/>
            <a:ext cx="8374915" cy="30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Workflow</a:t>
            </a:r>
          </a:p>
        </p:txBody>
      </p:sp>
    </p:spTree>
    <p:extLst>
      <p:ext uri="{BB962C8B-B14F-4D97-AF65-F5344CB8AC3E}">
        <p14:creationId xmlns:p14="http://schemas.microsoft.com/office/powerpoint/2010/main" val="366362010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https://timw.info/772f8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6FA230-777F-4362-90D5-5631AC3CC900}"/>
              </a:ext>
            </a:extLst>
          </p:cNvPr>
          <p:cNvGrpSpPr/>
          <p:nvPr/>
        </p:nvGrpSpPr>
        <p:grpSpPr>
          <a:xfrm>
            <a:off x="199542" y="223263"/>
            <a:ext cx="8446376" cy="4378233"/>
            <a:chOff x="805778" y="958877"/>
            <a:chExt cx="7291499" cy="3517624"/>
          </a:xfrm>
        </p:grpSpPr>
        <p:pic>
          <p:nvPicPr>
            <p:cNvPr id="16386" name="Picture 2">
              <a:extLst>
                <a:ext uri="{FF2B5EF4-FFF2-40B4-BE49-F238E27FC236}">
                  <a16:creationId xmlns:a16="http://schemas.microsoft.com/office/drawing/2014/main" id="{FA4FD6CB-9F39-4C22-ADCE-7224C61F6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456" y="1099787"/>
              <a:ext cx="7034821" cy="337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AE1663-E388-4AF5-A7E1-ED4646736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778" y="958877"/>
              <a:ext cx="7209524" cy="702775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Blob Storage and Data Lake Storage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EDA5C9-71F2-43A4-9E9B-F7F20E02A441}"/>
              </a:ext>
            </a:extLst>
          </p:cNvPr>
          <p:cNvSpPr/>
          <p:nvPr/>
        </p:nvSpPr>
        <p:spPr>
          <a:xfrm>
            <a:off x="805778" y="4555013"/>
            <a:ext cx="3431458" cy="4437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CSV, JSON</a:t>
            </a:r>
          </a:p>
        </p:txBody>
      </p:sp>
    </p:spTree>
    <p:extLst>
      <p:ext uri="{BB962C8B-B14F-4D97-AF65-F5344CB8AC3E}">
        <p14:creationId xmlns:p14="http://schemas.microsoft.com/office/powerpoint/2010/main" val="332482949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https://timw.info/a1df2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Dataset &amp; Datastore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72337CA-E582-41AC-8C92-10BC026D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375"/>
            <a:ext cx="9144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01831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https://timw.info/d572e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Pipeline</a:t>
            </a:r>
          </a:p>
        </p:txBody>
      </p:sp>
      <p:pic>
        <p:nvPicPr>
          <p:cNvPr id="2050" name="Picture 2" descr="MLLifecycle">
            <a:extLst>
              <a:ext uri="{FF2B5EF4-FFF2-40B4-BE49-F238E27FC236}">
                <a16:creationId xmlns:a16="http://schemas.microsoft.com/office/drawing/2014/main" id="{53BFE0F5-8DA4-4D3E-99F6-FAF18AED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51" y="1015780"/>
            <a:ext cx="8796898" cy="332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508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4195461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https://timw.info/c6ab1</a:t>
            </a:r>
          </a:p>
        </p:txBody>
      </p:sp>
      <p:pic>
        <p:nvPicPr>
          <p:cNvPr id="1026" name="Picture 2" descr="Cognitive Search architecture to convert unstructured into structured data">
            <a:extLst>
              <a:ext uri="{FF2B5EF4-FFF2-40B4-BE49-F238E27FC236}">
                <a16:creationId xmlns:a16="http://schemas.microsoft.com/office/drawing/2014/main" id="{B7AF6FA7-0600-409F-9573-847BA872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61" y="560553"/>
            <a:ext cx="8450077" cy="40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23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3131872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355533" y="4759051"/>
            <a:ext cx="278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https://timw.info/b04eb</a:t>
            </a:r>
          </a:p>
        </p:txBody>
      </p:sp>
      <p:pic>
        <p:nvPicPr>
          <p:cNvPr id="3074" name="Picture 2" descr="Architecture diagram">
            <a:extLst>
              <a:ext uri="{FF2B5EF4-FFF2-40B4-BE49-F238E27FC236}">
                <a16:creationId xmlns:a16="http://schemas.microsoft.com/office/drawing/2014/main" id="{1E656370-5D6E-4C76-ACEF-B8E84028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28" y="560553"/>
            <a:ext cx="5719678" cy="425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353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Fundamental Terminology</a:t>
            </a:r>
          </a:p>
          <a:p>
            <a:r>
              <a:rPr lang="en-US" dirty="0"/>
              <a:t>Azure AI Technology Stack Overview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Assistant</a:t>
            </a:r>
          </a:p>
        </p:txBody>
      </p:sp>
      <p:pic>
        <p:nvPicPr>
          <p:cNvPr id="8194" name="Picture 2" descr="Architecture diagram">
            <a:extLst>
              <a:ext uri="{FF2B5EF4-FFF2-40B4-BE49-F238E27FC236}">
                <a16:creationId xmlns:a16="http://schemas.microsoft.com/office/drawing/2014/main" id="{4C399E9F-A060-41EC-9650-ADC03C8C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74" y="560553"/>
            <a:ext cx="5636651" cy="43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554709" y="4774167"/>
            <a:ext cx="2888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https://timw.info/380d7</a:t>
            </a:r>
          </a:p>
        </p:txBody>
      </p:sp>
    </p:spTree>
    <p:extLst>
      <p:ext uri="{BB962C8B-B14F-4D97-AF65-F5344CB8AC3E}">
        <p14:creationId xmlns:p14="http://schemas.microsoft.com/office/powerpoint/2010/main" val="18074919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https://timw.info/32e9e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0EBAFAAA-B773-4605-BA05-69114485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4" y="664570"/>
            <a:ext cx="7141331" cy="40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83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95709" y="4756861"/>
            <a:ext cx="264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https://timw.info/9b1bc</a:t>
            </a:r>
          </a:p>
        </p:txBody>
      </p:sp>
      <p:pic>
        <p:nvPicPr>
          <p:cNvPr id="6146" name="Picture 2" descr="Architecture Diagram">
            <a:extLst>
              <a:ext uri="{FF2B5EF4-FFF2-40B4-BE49-F238E27FC236}">
                <a16:creationId xmlns:a16="http://schemas.microsoft.com/office/drawing/2014/main" id="{5FF2E72F-C718-479B-BD9E-76FACC922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76" y="560553"/>
            <a:ext cx="8147648" cy="406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011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Transcription</a:t>
            </a:r>
          </a:p>
        </p:txBody>
      </p:sp>
      <p:pic>
        <p:nvPicPr>
          <p:cNvPr id="7170" name="Picture 2" descr="Audio files upload">
            <a:extLst>
              <a:ext uri="{FF2B5EF4-FFF2-40B4-BE49-F238E27FC236}">
                <a16:creationId xmlns:a16="http://schemas.microsoft.com/office/drawing/2014/main" id="{000297BD-7C71-4E17-93CF-6965853F2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44" y="560553"/>
            <a:ext cx="6398112" cy="420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581869" y="4759051"/>
            <a:ext cx="256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https://timw.info/59036</a:t>
            </a:r>
          </a:p>
        </p:txBody>
      </p:sp>
    </p:spTree>
    <p:extLst>
      <p:ext uri="{BB962C8B-B14F-4D97-AF65-F5344CB8AC3E}">
        <p14:creationId xmlns:p14="http://schemas.microsoft.com/office/powerpoint/2010/main" val="1308806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AI-100 Strategy</a:t>
            </a:r>
          </a:p>
        </p:txBody>
      </p:sp>
    </p:spTree>
    <p:extLst>
      <p:ext uri="{BB962C8B-B14F-4D97-AF65-F5344CB8AC3E}">
        <p14:creationId xmlns:p14="http://schemas.microsoft.com/office/powerpoint/2010/main" val="790184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7650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  <a:p>
            <a:r>
              <a:rPr lang="en-US" dirty="0"/>
              <a:t>Creating and Deploying Bots</a:t>
            </a:r>
          </a:p>
          <a:p>
            <a:r>
              <a:rPr lang="en-US" dirty="0"/>
              <a:t>Monitoring Azure AI Solutions</a:t>
            </a:r>
          </a:p>
          <a:p>
            <a:r>
              <a:rPr lang="en-US" dirty="0"/>
              <a:t>AI-100 Exam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 (YouTube)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395741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timw.info/ai100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https://timw.info/dc2ac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The Microsoft AI Engineer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092467-BEE5-4A27-831B-F9013E41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2" y="1719312"/>
            <a:ext cx="8747633" cy="17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4604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Other Microsoft AI Job 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832D6-3687-4DC8-A6C8-1EE022A0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76" y="866834"/>
            <a:ext cx="8019048" cy="952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2FFCA-B269-47CA-964B-07E35B1B1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1" y="2055094"/>
            <a:ext cx="8095238" cy="942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A3D94-ACE0-4597-99F4-2F09FBB72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53" y="3233830"/>
            <a:ext cx="7971428" cy="1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737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8110</TotalTime>
  <Words>806</Words>
  <Application>Microsoft Office PowerPoint</Application>
  <PresentationFormat>On-screen Show (16:9)</PresentationFormat>
  <Paragraphs>218</Paragraphs>
  <Slides>65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Cascadia Code Mono PL, Consolas,  Courier New</vt:lpstr>
      <vt:lpstr>Gotham Medium</vt:lpstr>
      <vt:lpstr>Tahoma</vt:lpstr>
      <vt:lpstr>Times New Roman</vt:lpstr>
      <vt:lpstr>Standard_LiveLessons_2017</vt:lpstr>
      <vt:lpstr>Exam AI-100: Designing and Implementing an Azure AI Solution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 </vt:lpstr>
      <vt:lpstr> </vt:lpstr>
      <vt:lpstr> </vt:lpstr>
      <vt:lpstr>Fundamental Terminology</vt:lpstr>
      <vt:lpstr>Artificial Intelligence (AI)</vt:lpstr>
      <vt:lpstr>Machine Learning (ML)</vt:lpstr>
      <vt:lpstr> </vt:lpstr>
      <vt:lpstr> </vt:lpstr>
      <vt:lpstr> </vt:lpstr>
      <vt:lpstr> </vt:lpstr>
      <vt:lpstr>Azure AI Technology Stack Overview</vt:lpstr>
      <vt:lpstr>Azure AI Stack</vt:lpstr>
      <vt:lpstr>Azure Cognitive Services</vt:lpstr>
      <vt:lpstr>Azure Cognitive Services</vt:lpstr>
      <vt:lpstr>Azure AI Related Services</vt:lpstr>
      <vt:lpstr> </vt:lpstr>
      <vt:lpstr>Machine Learning with AKS</vt:lpstr>
      <vt:lpstr> </vt:lpstr>
      <vt:lpstr> </vt:lpstr>
      <vt:lpstr> </vt:lpstr>
      <vt:lpstr> </vt:lpstr>
      <vt:lpstr>Use Case: Image Classification</vt:lpstr>
      <vt:lpstr>Use Case: Newsfeed Ingestion</vt:lpstr>
      <vt:lpstr>Use Case: IoT</vt:lpstr>
      <vt:lpstr>Azure Machine Learning</vt:lpstr>
      <vt:lpstr> </vt:lpstr>
      <vt:lpstr> </vt:lpstr>
      <vt:lpstr> </vt:lpstr>
      <vt:lpstr> </vt:lpstr>
      <vt:lpstr>Azure Cognitive Services</vt:lpstr>
      <vt:lpstr>Azure Cognitive Search</vt:lpstr>
      <vt:lpstr>Azure Bot Service</vt:lpstr>
      <vt:lpstr>Chatbot</vt:lpstr>
      <vt:lpstr>Visual Assistant</vt:lpstr>
      <vt:lpstr>Conversational Bot</vt:lpstr>
      <vt:lpstr>Speech Services</vt:lpstr>
      <vt:lpstr>Speech Transcription</vt:lpstr>
      <vt:lpstr>Exam AI-100 Strategy</vt:lpstr>
      <vt:lpstr> </vt:lpstr>
      <vt:lpstr>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Tim's Online Testing Video (YouTube)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189</cp:revision>
  <dcterms:created xsi:type="dcterms:W3CDTF">2015-09-28T19:52:00Z</dcterms:created>
  <dcterms:modified xsi:type="dcterms:W3CDTF">2020-08-14T17:06:19Z</dcterms:modified>
</cp:coreProperties>
</file>